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83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"/>
            <a:ext cx="8686800" cy="3886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Castration</a:t>
            </a:r>
            <a:endParaRPr lang="fa-IR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29100"/>
            <a:ext cx="6400800" cy="6286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fa-I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924800" cy="381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14351"/>
            <a:ext cx="88392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Times New Roman"/>
                <a:cs typeface="+mj-cs"/>
              </a:rPr>
              <a:t>●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/>
                <a:cs typeface="+mj-cs"/>
              </a:rPr>
              <a:t>Neuter</a:t>
            </a:r>
            <a:r>
              <a:rPr lang="en-US" sz="2400" dirty="0" smtClean="0">
                <a:latin typeface="Times New Roman"/>
                <a:cs typeface="+mj-cs"/>
              </a:rPr>
              <a:t> </a:t>
            </a:r>
            <a:r>
              <a:rPr lang="en-US" sz="2400" dirty="0">
                <a:latin typeface="Times New Roman"/>
                <a:cs typeface="+mj-cs"/>
              </a:rPr>
              <a:t>refers to </a:t>
            </a:r>
            <a:r>
              <a:rPr lang="en-US" sz="2400" dirty="0" err="1">
                <a:latin typeface="Times New Roman"/>
                <a:cs typeface="+mj-cs"/>
              </a:rPr>
              <a:t>ovariohysterectomy</a:t>
            </a:r>
            <a:r>
              <a:rPr lang="en-US" sz="2400" dirty="0">
                <a:latin typeface="Times New Roman"/>
                <a:cs typeface="+mj-cs"/>
              </a:rPr>
              <a:t> (OHE) (</a:t>
            </a:r>
            <a:r>
              <a:rPr lang="en-US" sz="2400" dirty="0" smtClean="0">
                <a:latin typeface="Times New Roman"/>
                <a:cs typeface="+mj-cs"/>
              </a:rPr>
              <a:t>surgical removal </a:t>
            </a:r>
            <a:r>
              <a:rPr lang="en-US" sz="2400" dirty="0">
                <a:latin typeface="Times New Roman"/>
                <a:cs typeface="+mj-cs"/>
              </a:rPr>
              <a:t>of the ovaries and uterus), </a:t>
            </a:r>
            <a:endParaRPr lang="en-US" sz="2400" dirty="0" smtClean="0">
              <a:latin typeface="Times New Roman"/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/>
                <a:cs typeface="+mj-cs"/>
              </a:rPr>
              <a:t>Ovariectomy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/>
                <a:cs typeface="+mj-cs"/>
              </a:rPr>
              <a:t> </a:t>
            </a:r>
            <a:r>
              <a:rPr lang="en-US" sz="2400" dirty="0">
                <a:latin typeface="Times New Roman"/>
                <a:cs typeface="+mj-cs"/>
              </a:rPr>
              <a:t>(OVE</a:t>
            </a:r>
            <a:r>
              <a:rPr lang="en-US" sz="2400" dirty="0" smtClean="0">
                <a:latin typeface="Times New Roman"/>
                <a:cs typeface="+mj-cs"/>
              </a:rPr>
              <a:t>) (</a:t>
            </a:r>
            <a:r>
              <a:rPr lang="en-US" sz="2400" dirty="0">
                <a:latin typeface="Times New Roman"/>
                <a:cs typeface="+mj-cs"/>
              </a:rPr>
              <a:t>surgical removal of the ovaries alone</a:t>
            </a:r>
            <a:r>
              <a:rPr lang="en-US" sz="2400" dirty="0" smtClean="0">
                <a:latin typeface="Times New Roman"/>
                <a:cs typeface="+mj-cs"/>
              </a:rPr>
              <a:t>),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/>
                <a:cs typeface="+mj-cs"/>
              </a:rPr>
              <a:t>Orchiectomy </a:t>
            </a:r>
            <a:r>
              <a:rPr lang="en-US" sz="2400" dirty="0">
                <a:latin typeface="Times New Roman"/>
                <a:cs typeface="+mj-cs"/>
              </a:rPr>
              <a:t>(</a:t>
            </a:r>
            <a:r>
              <a:rPr lang="en-US" sz="2400" dirty="0" smtClean="0">
                <a:latin typeface="Times New Roman"/>
                <a:cs typeface="+mj-cs"/>
              </a:rPr>
              <a:t>surgical removal </a:t>
            </a:r>
            <a:r>
              <a:rPr lang="en-US" sz="2400" dirty="0">
                <a:latin typeface="Times New Roman"/>
                <a:cs typeface="+mj-cs"/>
              </a:rPr>
              <a:t>of the testicles). Castration refers to </a:t>
            </a:r>
            <a:r>
              <a:rPr lang="en-US" sz="2400" dirty="0" smtClean="0">
                <a:latin typeface="Times New Roman"/>
                <a:cs typeface="+mj-cs"/>
              </a:rPr>
              <a:t>removal of </a:t>
            </a:r>
            <a:r>
              <a:rPr lang="en-US" sz="2400" dirty="0">
                <a:latin typeface="Times New Roman"/>
                <a:cs typeface="+mj-cs"/>
              </a:rPr>
              <a:t>either the male or female sex organs, but it is most </a:t>
            </a:r>
            <a:r>
              <a:rPr lang="en-US" sz="2400" dirty="0" smtClean="0">
                <a:latin typeface="Times New Roman"/>
                <a:cs typeface="+mj-cs"/>
              </a:rPr>
              <a:t>commonly used </a:t>
            </a:r>
            <a:r>
              <a:rPr lang="en-US" sz="2400" dirty="0">
                <a:latin typeface="Times New Roman"/>
                <a:cs typeface="+mj-cs"/>
              </a:rPr>
              <a:t>interchangeably for orchiectomy. </a:t>
            </a:r>
            <a:endParaRPr lang="en-US" sz="2400" dirty="0" smtClean="0">
              <a:latin typeface="Times New Roman"/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/>
                <a:cs typeface="+mj-cs"/>
              </a:rPr>
              <a:t>Mastectomy </a:t>
            </a:r>
            <a:r>
              <a:rPr lang="en-US" sz="2400" dirty="0" smtClean="0">
                <a:latin typeface="Times New Roman"/>
                <a:cs typeface="+mj-cs"/>
              </a:rPr>
              <a:t>is excision </a:t>
            </a:r>
            <a:r>
              <a:rPr lang="en-US" sz="2400" dirty="0">
                <a:latin typeface="Times New Roman"/>
                <a:cs typeface="+mj-cs"/>
              </a:rPr>
              <a:t>of one or more mammary glands or </a:t>
            </a:r>
            <a:r>
              <a:rPr lang="en-US" sz="2400" dirty="0" smtClean="0">
                <a:latin typeface="Times New Roman"/>
                <a:cs typeface="+mj-cs"/>
              </a:rPr>
              <a:t>mammary tissue</a:t>
            </a:r>
            <a:r>
              <a:rPr lang="en-US" sz="2400" dirty="0">
                <a:latin typeface="Times New Roman"/>
                <a:cs typeface="+mj-cs"/>
              </a:rPr>
              <a:t>. </a:t>
            </a:r>
            <a:endParaRPr lang="en-US" sz="2400" dirty="0" smtClean="0">
              <a:latin typeface="Times New Roman"/>
              <a:cs typeface="+mj-cs"/>
            </a:endParaRPr>
          </a:p>
          <a:p>
            <a:pPr marL="0" indent="0" algn="just" rtl="0">
              <a:buNone/>
            </a:pP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2333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7630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Episiotomy </a:t>
            </a:r>
            <a:r>
              <a:rPr lang="en-US" sz="2400" dirty="0">
                <a:cs typeface="+mj-cs"/>
              </a:rPr>
              <a:t>is incision of the vulvar orifice to expose the vulva and vagina, whereas </a:t>
            </a:r>
            <a:r>
              <a:rPr lang="en-US" sz="2400" dirty="0" err="1">
                <a:cs typeface="+mj-cs"/>
              </a:rPr>
              <a:t>episioplasty</a:t>
            </a:r>
            <a:r>
              <a:rPr lang="en-US" sz="2400" dirty="0">
                <a:cs typeface="+mj-cs"/>
              </a:rPr>
              <a:t> or </a:t>
            </a:r>
            <a:r>
              <a:rPr lang="en-US" sz="2400" dirty="0" err="1">
                <a:cs typeface="+mj-cs"/>
              </a:rPr>
              <a:t>vulvoplasty</a:t>
            </a: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is reconstruction </a:t>
            </a:r>
            <a:r>
              <a:rPr lang="en-US" sz="2400" dirty="0">
                <a:cs typeface="+mj-cs"/>
              </a:rPr>
              <a:t>of the vulva. </a:t>
            </a:r>
            <a:endParaRPr lang="en-US" sz="24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Prostatectomy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is removal of </a:t>
            </a:r>
            <a:r>
              <a:rPr lang="en-US" sz="2400" dirty="0" smtClean="0">
                <a:cs typeface="+mj-cs"/>
              </a:rPr>
              <a:t>all or </a:t>
            </a:r>
            <a:r>
              <a:rPr lang="en-US" sz="2400" dirty="0">
                <a:cs typeface="+mj-cs"/>
              </a:rPr>
              <a:t>a portion of the prostate gland. </a:t>
            </a:r>
            <a:endParaRPr lang="en-US" sz="24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● </a:t>
            </a:r>
            <a:r>
              <a:rPr lang="en-US" sz="2400" b="1" u="sng" dirty="0" err="1" smtClean="0">
                <a:solidFill>
                  <a:srgbClr val="FF0000"/>
                </a:solidFill>
                <a:cs typeface="+mj-cs"/>
              </a:rPr>
              <a:t>Hysterotomy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is a </a:t>
            </a:r>
            <a:r>
              <a:rPr lang="en-US" sz="2400" dirty="0" smtClean="0">
                <a:cs typeface="+mj-cs"/>
              </a:rPr>
              <a:t>surgical incision </a:t>
            </a:r>
            <a:r>
              <a:rPr lang="en-US" sz="2400" dirty="0">
                <a:cs typeface="+mj-cs"/>
              </a:rPr>
              <a:t>into the uterus (e.g., cesarean section).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24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33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Definitions</a:t>
            </a:r>
            <a:endParaRPr 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7630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cs typeface="+mj-cs"/>
              </a:rPr>
              <a:t>Dog and cat :         2-4 month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cs typeface="+mj-cs"/>
              </a:rPr>
              <a:t>Horse :                    4-6 month  (12 month)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cs typeface="+mj-cs"/>
              </a:rPr>
              <a:t>Cattle:                      1-2 </a:t>
            </a:r>
            <a:r>
              <a:rPr lang="en-US" sz="2400" dirty="0">
                <a:cs typeface="+mj-cs"/>
              </a:rPr>
              <a:t>months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>
                <a:cs typeface="+mj-cs"/>
              </a:rPr>
              <a:t>Sheep and </a:t>
            </a:r>
            <a:r>
              <a:rPr lang="en-US" sz="2400" dirty="0" smtClean="0">
                <a:cs typeface="+mj-cs"/>
              </a:rPr>
              <a:t>Goat:    2 weeks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2400" dirty="0" smtClean="0">
              <a:cs typeface="+mj-cs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endParaRPr lang="en-US" sz="2400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33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suitable time for castration?</a:t>
            </a:r>
            <a:endParaRPr 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4350"/>
            <a:ext cx="8991600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7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/>
                <a:cs typeface="+mj-cs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to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limit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reproduction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●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prevent or treat tumors influenced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by reproductive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hormones (e.g.,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testicular tumors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, and perianal adenomas), </a:t>
            </a:r>
            <a:endParaRPr lang="en-US" sz="2000" dirty="0" smtClean="0">
              <a:solidFill>
                <a:schemeClr val="tx1"/>
              </a:solidFill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+mj-cs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control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certain diseases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of the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reproductive tract (e.g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., prostatitis, tumor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, and prostatic </a:t>
            </a:r>
            <a:r>
              <a:rPr lang="en-US" sz="2000" dirty="0" err="1">
                <a:solidFill>
                  <a:schemeClr val="tx1"/>
                </a:solidFill>
                <a:cs typeface="+mj-cs"/>
              </a:rPr>
              <a:t>abscessation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), </a:t>
            </a:r>
            <a:endParaRPr lang="en-US" sz="2000" dirty="0" smtClean="0">
              <a:solidFill>
                <a:schemeClr val="tx1"/>
              </a:solidFill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+mj-cs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help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stabilize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systemic disease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(e.g., diabetes )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.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+mj-cs"/>
              </a:rPr>
              <a:t>● </a:t>
            </a:r>
            <a:r>
              <a:rPr lang="en-US" sz="1900" dirty="0" smtClean="0">
                <a:solidFill>
                  <a:schemeClr val="tx1"/>
                </a:solidFill>
                <a:cs typeface="+mj-cs"/>
              </a:rPr>
              <a:t>Neutering </a:t>
            </a:r>
            <a:r>
              <a:rPr lang="en-US" sz="1900" dirty="0">
                <a:solidFill>
                  <a:schemeClr val="tx1"/>
                </a:solidFill>
                <a:cs typeface="+mj-cs"/>
              </a:rPr>
              <a:t>is </a:t>
            </a:r>
            <a:r>
              <a:rPr lang="en-US" sz="1900" dirty="0" smtClean="0">
                <a:solidFill>
                  <a:schemeClr val="tx1"/>
                </a:solidFill>
                <a:cs typeface="+mj-cs"/>
              </a:rPr>
              <a:t>performed in </a:t>
            </a:r>
            <a:r>
              <a:rPr lang="en-US" sz="1900" dirty="0">
                <a:solidFill>
                  <a:schemeClr val="tx1"/>
                </a:solidFill>
                <a:cs typeface="+mj-cs"/>
              </a:rPr>
              <a:t>some animals to prevent or alter </a:t>
            </a:r>
            <a:r>
              <a:rPr lang="en-US" sz="1900" dirty="0" smtClean="0">
                <a:solidFill>
                  <a:schemeClr val="tx1"/>
                </a:solidFill>
                <a:cs typeface="+mj-cs"/>
              </a:rPr>
              <a:t>behavioral abnormalities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/>
                <a:cs typeface="+mj-cs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malformed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tissue</a:t>
            </a:r>
            <a:endParaRPr lang="en-US" sz="20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381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/>
              <a:t>indication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1649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236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Castration</vt:lpstr>
      <vt:lpstr>Definitions</vt:lpstr>
      <vt:lpstr>Definitions</vt:lpstr>
      <vt:lpstr>what suitable time for castration?</vt:lpstr>
      <vt:lpstr>indication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83</cp:revision>
  <dcterms:created xsi:type="dcterms:W3CDTF">2006-08-16T00:00:00Z</dcterms:created>
  <dcterms:modified xsi:type="dcterms:W3CDTF">2019-04-19T22:33:47Z</dcterms:modified>
</cp:coreProperties>
</file>